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20"/>
  </p:notes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A5A56FF-9D9E-417E-8DB7-17CB8EBF566C}" type="datetimeFigureOut">
              <a:rPr lang="hu-HU" smtClean="0"/>
              <a:t>2018. 05. 04.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4C09B99-3F57-4C83-A41A-980FBCAF78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640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32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5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5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5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1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6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darthasylum.blog.h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m.cdn.blog.hu/da/darthasylum/tutorials/C++/ch43_shadowmap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download.nvidia.com/shaderlibrary/docs/shadow_PCSS.pdf" TargetMode="External"/><Relationship Id="rId2" Type="http://schemas.openxmlformats.org/officeDocument/2006/relationships/hyperlink" Target="http://developer.download.nvidia.com/presentations/2008/GDC/GDC08_SoftShadowMapping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dissidentlogic.com/old/images/NormalOffsetShadows/GDC_Poster_NormalOffset.p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6F78-6333-4423-981A-16BE67A5A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Shadow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DEE1C-FBA2-40F9-AD74-703EE532E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600"/>
              <a:t>Szennai </a:t>
            </a:r>
            <a:r>
              <a:rPr lang="en-US" sz="2600" err="1"/>
              <a:t>István</a:t>
            </a:r>
            <a:br>
              <a:rPr lang="en-US"/>
            </a:br>
            <a:r>
              <a:rPr lang="en-US" sz="1900" err="1"/>
              <a:t>Graphisoft</a:t>
            </a:r>
            <a:br>
              <a:rPr lang="en-US"/>
            </a:br>
            <a:br>
              <a:rPr lang="en-US"/>
            </a:br>
            <a:r>
              <a:rPr lang="en-US" sz="2200">
                <a:hlinkClick r:id="rId2"/>
              </a:rPr>
              <a:t>darthasylum.blog.hu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1452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EA31-B4E1-4148-B89E-605DE60F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Irregular PCF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2CF6-72BA-4E89-B464-E85EBB990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Nem fix környezetben végzi el a PCF-et, hanem (kvázi) véletlenszer</a:t>
            </a:r>
            <a:r>
              <a:rPr lang="hu-HU"/>
              <a:t>ű</a:t>
            </a:r>
            <a:r>
              <a:rPr lang="en-US"/>
              <a:t>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Ehhez előre </a:t>
            </a:r>
            <a:r>
              <a:rPr lang="en-US" strike="sngStrike"/>
              <a:t>kiszámolható</a:t>
            </a:r>
            <a:r>
              <a:rPr lang="en-US"/>
              <a:t> kimásolható bárhonnan egy zaj textúra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Ami 2x2-es forgatási mátrixokat határoz meg az egyébként fix (pl. </a:t>
            </a:r>
            <a:r>
              <a:rPr lang="en-US" i="1"/>
              <a:t>Poisson</a:t>
            </a:r>
            <a:r>
              <a:rPr lang="en-US"/>
              <a:t>) kernelhez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Az eredmény a fenti képen látszik: pixelek helyett </a:t>
            </a:r>
            <a:r>
              <a:rPr lang="en-US" i="1"/>
              <a:t>salt-and-pepper</a:t>
            </a:r>
            <a:r>
              <a:rPr lang="en-US"/>
              <a:t> jelleg</a:t>
            </a:r>
            <a:r>
              <a:rPr lang="hu-HU"/>
              <a:t>ű</a:t>
            </a:r>
            <a:r>
              <a:rPr lang="en-US"/>
              <a:t> zajt kapunk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i="1"/>
              <a:t>Crytek</a:t>
            </a:r>
            <a:r>
              <a:rPr lang="en-US"/>
              <a:t> azt mondja, hogy az emberi szem ezt automatikusan kisz</a:t>
            </a:r>
            <a:r>
              <a:rPr lang="hu-HU"/>
              <a:t>ű</a:t>
            </a:r>
            <a:r>
              <a:rPr lang="en-US"/>
              <a:t>ri, és normális felbontás mellett tényleg elég nehéz észrevenni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Talán annyit érdemes még róla elmondani, hogy lehet </a:t>
            </a:r>
            <a:r>
              <a:rPr lang="en-US" i="1"/>
              <a:t>world space</a:t>
            </a:r>
            <a:r>
              <a:rPr lang="en-US"/>
              <a:t>-ben és </a:t>
            </a:r>
            <a:r>
              <a:rPr lang="en-US" i="1"/>
              <a:t>screen space</a:t>
            </a:r>
            <a:r>
              <a:rPr lang="en-US"/>
              <a:t>-ben is csinálni, utóbbi viszont mozgás közben furcsán néz ki (a zaj “helyben marad”)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4412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9EBC-80C5-4668-84A8-CA283661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Példa: irregular PCF (Crysis)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D8A50-1722-41C2-BADF-C1C6DF33A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Mi az hogy nem látjátok?</a:t>
            </a:r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83E99-2A39-4D09-8C23-3AFA5CE3A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86000"/>
            <a:ext cx="8229600" cy="426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5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BC79-5C0E-46F4-A279-C3766CB8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Példa: irregular PCF (Crysis)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C3D6A-FB2F-4B01-8DDE-0DA26849D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Na ugye…csak közel kellett menni a hegyhez (és ránagyítani a képre)</a:t>
            </a:r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A53BB-7742-451B-A682-9BD412A4C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72" y="2327528"/>
            <a:ext cx="9814560" cy="37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6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2AED-4ED9-43EC-88D3-00B41C03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Irregular PCF példakód (zanzásítva)</a:t>
            </a:r>
            <a:endParaRPr lang="hu-H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A3A08-DD15-4CB7-AB8A-1AEB4947030B}"/>
              </a:ext>
            </a:extLst>
          </p:cNvPr>
          <p:cNvSpPr txBox="1"/>
          <p:nvPr/>
        </p:nvSpPr>
        <p:spPr>
          <a:xfrm>
            <a:off x="1066800" y="1959429"/>
            <a:ext cx="10058400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>
                <a:latin typeface="Consolas" panose="020B0609020204030204" pitchFamily="49" charset="0"/>
              </a:rPr>
              <a:t>const float kernelRadius = 2.0;</a:t>
            </a:r>
            <a:br>
              <a:rPr lang="en-US" sz="1000">
                <a:latin typeface="Consolas" panose="020B0609020204030204" pitchFamily="49" charset="0"/>
              </a:rPr>
            </a:br>
            <a:br>
              <a:rPr lang="en-US" sz="1000">
                <a:latin typeface="Consolas" panose="020B0609020204030204" pitchFamily="49" charset="0"/>
              </a:rPr>
            </a:br>
            <a:r>
              <a:rPr lang="hu-HU" sz="1000">
                <a:latin typeface="Consolas" panose="020B0609020204030204" pitchFamily="49" charset="0"/>
              </a:rPr>
              <a:t>const vec2 irreg_kernel[8] = vec2[8](</a:t>
            </a:r>
          </a:p>
          <a:p>
            <a:r>
              <a:rPr lang="hu-HU" sz="1000">
                <a:latin typeface="Consolas" panose="020B0609020204030204" pitchFamily="49" charset="0"/>
              </a:rPr>
              <a:t>    vec2(-0.072, -0.516),   vec2(-0.105, 0.989),</a:t>
            </a:r>
          </a:p>
          <a:p>
            <a:r>
              <a:rPr lang="hu-HU" sz="1000">
                <a:latin typeface="Consolas" panose="020B0609020204030204" pitchFamily="49" charset="0"/>
              </a:rPr>
              <a:t>    vec2(0.949, 0.258),     vec2(-0.966, 0.216),</a:t>
            </a:r>
          </a:p>
          <a:p>
            <a:r>
              <a:rPr lang="hu-HU" sz="1000">
                <a:latin typeface="Consolas" panose="020B0609020204030204" pitchFamily="49" charset="0"/>
              </a:rPr>
              <a:t>    vec2(0.784, -0.601),    vec2(0.139, 0.230),</a:t>
            </a:r>
          </a:p>
          <a:p>
            <a:r>
              <a:rPr lang="hu-HU" sz="1000">
                <a:latin typeface="Consolas" panose="020B0609020204030204" pitchFamily="49" charset="0"/>
              </a:rPr>
              <a:t>    vec2(-0.816, -0.516),   vec2(0.529, 0.779)</a:t>
            </a:r>
          </a:p>
          <a:p>
            <a:r>
              <a:rPr lang="hu-HU" sz="1000">
                <a:latin typeface="Consolas" panose="020B0609020204030204" pitchFamily="49" charset="0"/>
              </a:rPr>
              <a:t>);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vec2 projpos = (lcpos.xy / lcpos.w) * 0.5 + 0.5;</a:t>
            </a:r>
            <a:r>
              <a:rPr lang="en-US" sz="1000">
                <a:latin typeface="Consolas" panose="020B0609020204030204" pitchFamily="49" charset="0"/>
              </a:rPr>
              <a:t> // projektív texcoord</a:t>
            </a:r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vec2 noisepos = projpos * kernelRadius * 15.0;</a:t>
            </a:r>
            <a:r>
              <a:rPr lang="en-US" sz="1000">
                <a:latin typeface="Consolas" panose="020B0609020204030204" pitchFamily="49" charset="0"/>
              </a:rPr>
              <a:t>   // valamekkora sugárban vesszük a mintákat</a:t>
            </a:r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vec2 noise = normalize(texture(noiseTex, noisepos).xy * 2.0 - 1.0);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mat2x2 rotmat = mat2x2(noise.x, -noise.y, noise.y, noise.x);</a:t>
            </a:r>
          </a:p>
          <a:p>
            <a:r>
              <a:rPr lang="hu-HU" sz="1000">
                <a:latin typeface="Consolas" panose="020B0609020204030204" pitchFamily="49" charset="0"/>
              </a:rPr>
              <a:t>float shadow = 0.0;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for (int i = 0; i &lt; 8; ++i) {</a:t>
            </a:r>
          </a:p>
          <a:p>
            <a:r>
              <a:rPr lang="hu-HU" sz="1000">
                <a:latin typeface="Consolas" panose="020B0609020204030204" pitchFamily="49" charset="0"/>
              </a:rPr>
              <a:t>    vec2 rotated = (rotmat * irreg_kernel[i]) * kernelRadius;</a:t>
            </a:r>
          </a:p>
          <a:p>
            <a:r>
              <a:rPr lang="hu-HU" sz="1000">
                <a:latin typeface="Consolas" panose="020B0609020204030204" pitchFamily="49" charset="0"/>
              </a:rPr>
              <a:t>    float z = texture(shadowMap, projpos + rotated * shadowTexelSize).r;</a:t>
            </a:r>
          </a:p>
          <a:p>
            <a:endParaRPr lang="en-US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    shadow += ((d &gt;= z) ? 1.0 : 0.0);</a:t>
            </a:r>
          </a:p>
          <a:p>
            <a:r>
              <a:rPr lang="hu-HU" sz="1000">
                <a:latin typeface="Consolas" panose="020B0609020204030204" pitchFamily="49" charset="0"/>
              </a:rPr>
              <a:t>}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shadow *= 0.125f;</a:t>
            </a:r>
          </a:p>
        </p:txBody>
      </p:sp>
    </p:spTree>
    <p:extLst>
      <p:ext uri="{BB962C8B-B14F-4D97-AF65-F5344CB8AC3E}">
        <p14:creationId xmlns:p14="http://schemas.microsoft.com/office/powerpoint/2010/main" val="4216234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00DE9-8067-424B-9A5F-04110ACF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shadow mapping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991A4-21AF-408F-8F35-8D1F50A9E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PCF</a:t>
                </a:r>
                <a:r>
                  <a:rPr lang="en-US"/>
                  <a:t>: hány százalékban van árnyékban az adott pixel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Azaz: mekkora a valsége annak, hogy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Chebychev</a:t>
                </a:r>
                <a:r>
                  <a:rPr lang="en-US"/>
                  <a:t> erre tud egy becslést mondani: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Ahol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 várható érték,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pedig a szórásnégyzet (</a:t>
                </a:r>
                <a:r>
                  <a:rPr lang="en-US" i="1"/>
                  <a:t>variance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Mit is tanultunk statisztikából?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És a várható érték pedig...úgyvan, átlag! Azaz megblurozhatom a </a:t>
                </a:r>
                <a:r>
                  <a:rPr lang="en-US" i="1"/>
                  <a:t>shadow map</a:t>
                </a:r>
                <a:r>
                  <a:rPr lang="en-US"/>
                  <a:t>-et!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Persze akkor a mélység négyzetét is ki kell bele írni (na ezért sárga </a:t>
                </a:r>
                <a:r>
                  <a:rPr lang="en-US">
                    <a:sym typeface="Wingdings" panose="05000000000000000000" pitchFamily="2" charset="2"/>
                  </a:rPr>
                  <a:t></a:t>
                </a:r>
                <a:r>
                  <a:rPr lang="en-US"/>
                  <a:t>)</a:t>
                </a:r>
                <a:endParaRPr lang="hu-HU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991A4-21AF-408F-8F35-8D1F50A9E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 b="-212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86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83D7E-6EAD-4326-AC74-A128B7C9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 jó, de…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22FB-5E63-4654-8852-A938E309D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i="1"/>
              <a:t>Chebychev</a:t>
            </a:r>
            <a:r>
              <a:rPr lang="en-US"/>
              <a:t> csak egy felső becslést ad…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Szóval ha a mélységértékekben elég nagy ugrás van (ami szinte mindig előfordul), ott a szórásnégyzet is nagy, a valószínűség pedig 1-hez lesz közelebb (</a:t>
            </a:r>
            <a:r>
              <a:rPr lang="en-US" i="1"/>
              <a:t>light bleeding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Viszont az ilyen hibás pixelek sosem fogják teljesen elérni az 1-et, azaz egy egyszer</a:t>
            </a:r>
            <a:r>
              <a:rPr lang="hu-HU"/>
              <a:t>ű</a:t>
            </a:r>
            <a:r>
              <a:rPr lang="en-US"/>
              <a:t> trükkel kisz</a:t>
            </a:r>
            <a:r>
              <a:rPr lang="hu-HU"/>
              <a:t>ű</a:t>
            </a:r>
            <a:r>
              <a:rPr lang="en-US"/>
              <a:t>rhetőek…a baj az, hogy ez egy eléggé empirikus (hasraütésszer</a:t>
            </a:r>
            <a:r>
              <a:rPr lang="hu-HU"/>
              <a:t>ű</a:t>
            </a:r>
            <a:r>
              <a:rPr lang="en-US"/>
              <a:t>) megoldás:</a:t>
            </a:r>
          </a:p>
          <a:p>
            <a:pPr marL="0" indent="0" algn="ctr">
              <a:buNone/>
            </a:pPr>
            <a:r>
              <a:rPr lang="hu-HU" sz="1400">
                <a:latin typeface="Consolas" panose="020B0609020204030204" pitchFamily="49" charset="0"/>
              </a:rPr>
              <a:t>chebychev = </a:t>
            </a:r>
            <a:r>
              <a:rPr lang="hu-HU" sz="1400" b="1">
                <a:latin typeface="Consolas" panose="020B0609020204030204" pitchFamily="49" charset="0"/>
              </a:rPr>
              <a:t>smoothstep</a:t>
            </a:r>
            <a:r>
              <a:rPr lang="hu-HU" sz="1400">
                <a:latin typeface="Consolas" panose="020B0609020204030204" pitchFamily="49" charset="0"/>
              </a:rPr>
              <a:t>(</a:t>
            </a:r>
            <a:r>
              <a:rPr lang="en-US" sz="1400">
                <a:latin typeface="Consolas" panose="020B0609020204030204" pitchFamily="49" charset="0"/>
              </a:rPr>
              <a:t>0.1</a:t>
            </a:r>
            <a:r>
              <a:rPr lang="hu-HU" sz="1400">
                <a:latin typeface="Consolas" panose="020B0609020204030204" pitchFamily="49" charset="0"/>
              </a:rPr>
              <a:t>, 1.0, chebychev);</a:t>
            </a:r>
            <a:endParaRPr lang="en-US" sz="140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Továbbá az is szükséges, hogy a </a:t>
            </a:r>
            <a:r>
              <a:rPr lang="en-US" i="1"/>
              <a:t>shadow map</a:t>
            </a:r>
            <a:r>
              <a:rPr lang="en-US"/>
              <a:t> </a:t>
            </a:r>
            <a:r>
              <a:rPr lang="en-US" u="sng"/>
              <a:t>teljesen</a:t>
            </a:r>
            <a:r>
              <a:rPr lang="en-US"/>
              <a:t> ki legyen töltve, sőt amennyire csak lehet optimálisan (</a:t>
            </a:r>
            <a:r>
              <a:rPr lang="en-US" i="1"/>
              <a:t>near/far plane</a:t>
            </a:r>
            <a:r>
              <a:rPr lang="en-US"/>
              <a:t>-t rá kell igazítani a jelenet befoglaló dobozára)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Ez persze senkit nem akadályoz meg abban, hogy mértékletesen, de használja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Nemtomhanyadik feladat</a:t>
            </a:r>
            <a:r>
              <a:rPr lang="en-US"/>
              <a:t>: megcsinálni a </a:t>
            </a:r>
            <a:r>
              <a:rPr lang="en-US" i="1"/>
              <a:t>variance shadow</a:t>
            </a:r>
            <a:r>
              <a:rPr lang="en-US"/>
              <a:t>-t (ide nem kell backface, vedd ki)</a:t>
            </a:r>
          </a:p>
          <a:p>
            <a:pPr>
              <a:buFont typeface="Wingdings" panose="05000000000000000000" pitchFamily="2" charset="2"/>
              <a:buChar char="§"/>
            </a:pP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80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9216-2F2D-4313-BE89-DE6FE3E8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Példa: variance shadow (Crysis)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8A91-974C-4D5A-AB98-4BB2F8798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főhős árnyékához használják (és mivel csak ahhoz, nem lehet “elrontani”)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13859-9317-4FB0-B15C-A90C2B1B5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248" y="2286000"/>
            <a:ext cx="8229600" cy="42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7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D4CA-0B90-4920-BDE8-521A79FA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Melyiket használjam?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CACEC-59A7-4DBD-A98E-4C91CA80C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Tulajdonképpen ez a három a leggyakoribb…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i="1"/>
              <a:t>VSM</a:t>
            </a:r>
            <a:r>
              <a:rPr lang="en-US"/>
              <a:t> még tovább javítható egy észrevétellel: valójában a relatív eltérések számítanak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Szóval a mélységértékekre alkalmazhatok tetszőleges ún. </a:t>
            </a:r>
            <a:r>
              <a:rPr lang="en-US" i="1"/>
              <a:t>monotonic warp</a:t>
            </a:r>
            <a:r>
              <a:rPr lang="en-US"/>
              <a:t>-ot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Ezt teszi pl. az </a:t>
            </a:r>
            <a:r>
              <a:rPr lang="en-US" i="1"/>
              <a:t>exponential variance shadow</a:t>
            </a:r>
            <a:r>
              <a:rPr lang="en-US"/>
              <a:t>, a </a:t>
            </a:r>
            <a:r>
              <a:rPr lang="en-US" i="1"/>
              <a:t>warp</a:t>
            </a:r>
            <a:r>
              <a:rPr lang="en-US"/>
              <a:t> pedig egy sima </a:t>
            </a:r>
            <a:r>
              <a:rPr lang="en-US" i="1"/>
              <a:t>exp(z)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Csak említés szintjén: eddig fix méretű </a:t>
            </a:r>
            <a:r>
              <a:rPr lang="en-US" i="1"/>
              <a:t>penumbra</a:t>
            </a:r>
            <a:r>
              <a:rPr lang="en-US"/>
              <a:t>-val foglalkoztunk, de a valóságban ez nem így m</a:t>
            </a:r>
            <a:r>
              <a:rPr lang="hu-HU"/>
              <a:t>ű</a:t>
            </a:r>
            <a:r>
              <a:rPr lang="en-US"/>
              <a:t>ködik. Ilyenkor jön képbe például a </a:t>
            </a:r>
            <a:r>
              <a:rPr lang="en-US" i="1"/>
              <a:t>percentage closer soft shadows</a:t>
            </a:r>
            <a:r>
              <a:rPr lang="en-US"/>
              <a:t> (vagy bármi, ami az első dián szereplő képletet konkrétan alkalmazza)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Részletekhez és egyéb technikákhoz ld. a </a:t>
            </a:r>
            <a:r>
              <a:rPr lang="en-US">
                <a:hlinkClick r:id="rId2"/>
              </a:rPr>
              <a:t>cikkemet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9633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343C6A-A3FE-48D4-A4F9-CF49A7219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6" b="15952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6D919A-FC3E-4B4E-BAF0-ED6CFB8DC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66ACBD-1C82-4782-AA7C-05504DD7DE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FCD4B-E09A-4B84-91BA-0891BE02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 feladatok megoldása (</a:t>
            </a:r>
            <a:r>
              <a:rPr lang="en-US" sz="3600" i="1">
                <a:solidFill>
                  <a:srgbClr val="FFFFFF"/>
                </a:solidFill>
              </a:rPr>
              <a:t>variance shadow</a:t>
            </a:r>
            <a:r>
              <a:rPr lang="en-US" sz="360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140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2253-D642-4234-9CE4-9D8D1B8B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Árnyék</a:t>
            </a:r>
            <a:r>
              <a:rPr lang="en-US"/>
              <a:t> </a:t>
            </a:r>
            <a:r>
              <a:rPr lang="en-US" err="1"/>
              <a:t>gyorstalpaló</a:t>
            </a:r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89729-DB20-4940-8481-5C801EAF7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shadow volume</a:t>
                </a:r>
                <a:r>
                  <a:rPr lang="en-US"/>
                  <a:t> </a:t>
                </a:r>
                <a:r>
                  <a:rPr lang="en-US" err="1"/>
                  <a:t>pontszer</a:t>
                </a:r>
                <a:r>
                  <a:rPr lang="hu-HU"/>
                  <a:t>ű</a:t>
                </a:r>
                <a:r>
                  <a:rPr lang="en-US"/>
                  <a:t> </a:t>
                </a:r>
                <a:r>
                  <a:rPr lang="en-US" err="1"/>
                  <a:t>fényekhez</a:t>
                </a:r>
                <a:r>
                  <a:rPr lang="en-US"/>
                  <a:t> </a:t>
                </a:r>
                <a:r>
                  <a:rPr lang="en-US" err="1"/>
                  <a:t>ideális</a:t>
                </a:r>
                <a:r>
                  <a:rPr lang="en-US"/>
                  <a:t>, de </a:t>
                </a:r>
                <a:r>
                  <a:rPr lang="en-US" err="1"/>
                  <a:t>sok</a:t>
                </a:r>
                <a:r>
                  <a:rPr lang="en-US"/>
                  <a:t> </a:t>
                </a:r>
                <a:r>
                  <a:rPr lang="en-US" err="1"/>
                  <a:t>memóriát</a:t>
                </a:r>
                <a:r>
                  <a:rPr lang="en-US"/>
                  <a:t> </a:t>
                </a:r>
                <a:r>
                  <a:rPr lang="en-US" err="1"/>
                  <a:t>eszik</a:t>
                </a:r>
                <a:r>
                  <a:rPr lang="en-US"/>
                  <a:t> </a:t>
                </a:r>
                <a:r>
                  <a:rPr lang="en-US" err="1"/>
                  <a:t>és</a:t>
                </a:r>
                <a:r>
                  <a:rPr lang="en-US"/>
                  <a:t> </a:t>
                </a:r>
                <a:r>
                  <a:rPr lang="en-US" i="1" err="1"/>
                  <a:t>fillrate</a:t>
                </a:r>
                <a:r>
                  <a:rPr lang="en-US"/>
                  <a:t> </a:t>
                </a:r>
                <a:r>
                  <a:rPr lang="en-US" err="1"/>
                  <a:t>gyilkos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Területi</a:t>
                </a:r>
                <a:r>
                  <a:rPr lang="en-US"/>
                  <a:t> </a:t>
                </a:r>
                <a:r>
                  <a:rPr lang="en-US" err="1"/>
                  <a:t>fények</a:t>
                </a:r>
                <a:r>
                  <a:rPr lang="en-US"/>
                  <a:t> </a:t>
                </a:r>
                <a:r>
                  <a:rPr lang="en-US" err="1"/>
                  <a:t>esetén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árnyék</a:t>
                </a:r>
                <a:r>
                  <a:rPr lang="en-US"/>
                  <a:t> </a:t>
                </a:r>
                <a:r>
                  <a:rPr lang="en-US" err="1"/>
                  <a:t>széle</a:t>
                </a:r>
                <a:r>
                  <a:rPr lang="en-US"/>
                  <a:t> “</a:t>
                </a:r>
                <a:r>
                  <a:rPr lang="en-US" err="1"/>
                  <a:t>puha</a:t>
                </a:r>
                <a:r>
                  <a:rPr lang="en-US"/>
                  <a:t>”; </a:t>
                </a:r>
                <a:r>
                  <a:rPr lang="en-US" err="1"/>
                  <a:t>ezt</a:t>
                </a:r>
                <a:r>
                  <a:rPr lang="en-US"/>
                  <a:t> </a:t>
                </a:r>
                <a:r>
                  <a:rPr lang="en-US" i="1"/>
                  <a:t>shadow volume</a:t>
                </a:r>
                <a:r>
                  <a:rPr lang="en-US"/>
                  <a:t>-mal </a:t>
                </a:r>
                <a:r>
                  <a:rPr lang="en-US" err="1"/>
                  <a:t>nehéz</a:t>
                </a:r>
                <a:r>
                  <a:rPr lang="en-US"/>
                  <a:t> </a:t>
                </a:r>
                <a:r>
                  <a:rPr lang="en-US" err="1"/>
                  <a:t>megoldani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err="1"/>
                  <a:t>sárga</a:t>
                </a:r>
                <a:r>
                  <a:rPr lang="en-US"/>
                  <a:t> </a:t>
                </a:r>
                <a:r>
                  <a:rPr lang="en-US" err="1"/>
                  <a:t>részeknél</a:t>
                </a:r>
                <a:r>
                  <a:rPr lang="en-US"/>
                  <a:t> </a:t>
                </a:r>
                <a:r>
                  <a:rPr lang="en-US" err="1"/>
                  <a:t>szeretnénk</a:t>
                </a:r>
                <a:r>
                  <a:rPr lang="en-US"/>
                  <a:t> “</a:t>
                </a:r>
                <a:r>
                  <a:rPr lang="en-US" err="1"/>
                  <a:t>puha</a:t>
                </a:r>
                <a:r>
                  <a:rPr lang="en-US"/>
                  <a:t>” </a:t>
                </a:r>
                <a:r>
                  <a:rPr lang="en-US" err="1"/>
                  <a:t>átmenetet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penumbra</a:t>
                </a:r>
                <a:r>
                  <a:rPr lang="en-US"/>
                  <a:t> </a:t>
                </a:r>
                <a:r>
                  <a:rPr lang="en-US" err="1"/>
                  <a:t>szélessége</a:t>
                </a: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) </a:t>
                </a:r>
                <a:r>
                  <a:rPr lang="en-US" err="1"/>
                  <a:t>kiszámolható</a:t>
                </a:r>
                <a:r>
                  <a:rPr lang="en-US"/>
                  <a:t>:</a:t>
                </a:r>
              </a:p>
              <a:p>
                <a:pPr marL="201168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𝑝𝑒𝑛𝑢𝑚𝑏𝑟𝑎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𝑟𝑒𝑐𝑒𝑖𝑣𝑒𝑟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𝑏𝑙𝑜𝑐𝑘𝑒𝑟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𝑏𝑙𝑜𝑐𝑘𝑒𝑟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Feltételezi,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mindhárom</a:t>
                </a:r>
                <a:r>
                  <a:rPr lang="en-US"/>
                  <a:t> </a:t>
                </a:r>
                <a:r>
                  <a:rPr lang="en-US" err="1"/>
                  <a:t>kvázi</a:t>
                </a:r>
                <a:r>
                  <a:rPr lang="en-US"/>
                  <a:t> </a:t>
                </a:r>
                <a:r>
                  <a:rPr lang="en-US" err="1"/>
                  <a:t>párhuzamos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(</a:t>
                </a:r>
                <a:r>
                  <a:rPr lang="en-US" i="1" err="1"/>
                  <a:t>megj</a:t>
                </a:r>
                <a:r>
                  <a:rPr lang="en-US" i="1"/>
                  <a:t>.: </a:t>
                </a:r>
                <a:r>
                  <a:rPr lang="en-US" i="1" err="1"/>
                  <a:t>ez</a:t>
                </a:r>
                <a:r>
                  <a:rPr lang="en-US" i="1"/>
                  <a:t> </a:t>
                </a:r>
                <a:r>
                  <a:rPr lang="en-US" i="1" err="1"/>
                  <a:t>egyelőre</a:t>
                </a:r>
                <a:r>
                  <a:rPr lang="en-US" i="1"/>
                  <a:t> </a:t>
                </a:r>
                <a:r>
                  <a:rPr lang="en-US" i="1" err="1"/>
                  <a:t>nem</a:t>
                </a:r>
                <a:r>
                  <a:rPr lang="en-US" i="1"/>
                  <a:t> </a:t>
                </a:r>
                <a:r>
                  <a:rPr lang="en-US" i="1" err="1"/>
                  <a:t>érdekes</a:t>
                </a:r>
                <a:r>
                  <a:rPr lang="en-US" i="1"/>
                  <a:t>, de </a:t>
                </a:r>
                <a:r>
                  <a:rPr lang="en-US" i="1" err="1"/>
                  <a:t>legyen</a:t>
                </a:r>
                <a:r>
                  <a:rPr lang="en-US" i="1"/>
                  <a:t> meg)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89729-DB20-4940-8481-5C801EAF7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34CCF29-CA72-4F2E-B01B-655C9DB79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44" y="2643090"/>
            <a:ext cx="4453635" cy="34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3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B6ED-B84B-4010-91DC-48125EC6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Kép</a:t>
            </a:r>
            <a:r>
              <a:rPr lang="en-US"/>
              <a:t> </a:t>
            </a:r>
            <a:r>
              <a:rPr lang="en-US" err="1"/>
              <a:t>alapú</a:t>
            </a:r>
            <a:r>
              <a:rPr lang="en-US"/>
              <a:t> </a:t>
            </a:r>
            <a:r>
              <a:rPr lang="en-US" err="1"/>
              <a:t>árnyék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92E53-C916-4C64-90EB-35FB18AE7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/>
                  <a:t>Shadow map</a:t>
                </a:r>
                <a:r>
                  <a:rPr lang="en-US"/>
                  <a:t>: a </a:t>
                </a:r>
                <a:r>
                  <a:rPr lang="en-US" err="1"/>
                  <a:t>fényforrás</a:t>
                </a:r>
                <a:r>
                  <a:rPr lang="en-US"/>
                  <a:t> </a:t>
                </a:r>
                <a:r>
                  <a:rPr lang="en-US" err="1"/>
                  <a:t>szemszögéből</a:t>
                </a:r>
                <a:r>
                  <a:rPr lang="en-US"/>
                  <a:t> </a:t>
                </a:r>
                <a:r>
                  <a:rPr lang="en-US" err="1"/>
                  <a:t>kirajzolod</a:t>
                </a:r>
                <a:r>
                  <a:rPr lang="en-US"/>
                  <a:t> a </a:t>
                </a:r>
                <a:r>
                  <a:rPr lang="en-US" err="1"/>
                  <a:t>jelenet</a:t>
                </a:r>
                <a:r>
                  <a:rPr lang="en-US"/>
                  <a:t> (</a:t>
                </a:r>
                <a:r>
                  <a:rPr lang="en-US" err="1"/>
                  <a:t>linearizált</a:t>
                </a:r>
                <a:r>
                  <a:rPr lang="en-US"/>
                  <a:t>) </a:t>
                </a:r>
                <a:r>
                  <a:rPr lang="en-US" err="1"/>
                  <a:t>mélységét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Eltekintve</a:t>
                </a:r>
                <a:r>
                  <a:rPr lang="en-US"/>
                  <a:t> </a:t>
                </a:r>
                <a:r>
                  <a:rPr lang="en-US" err="1"/>
                  <a:t>attól</a:t>
                </a:r>
                <a:r>
                  <a:rPr lang="en-US"/>
                  <a:t>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területi</a:t>
                </a:r>
                <a:r>
                  <a:rPr lang="en-US"/>
                  <a:t> </a:t>
                </a:r>
                <a:r>
                  <a:rPr lang="en-US" err="1"/>
                  <a:t>fényekkel</a:t>
                </a:r>
                <a:r>
                  <a:rPr lang="en-US"/>
                  <a:t> </a:t>
                </a:r>
                <a:r>
                  <a:rPr lang="en-US" err="1"/>
                  <a:t>nem</a:t>
                </a:r>
                <a:r>
                  <a:rPr lang="en-US"/>
                  <a:t> </a:t>
                </a:r>
                <a:r>
                  <a:rPr lang="en-US" err="1"/>
                  <a:t>foglalkoztunk</a:t>
                </a:r>
                <a:r>
                  <a:rPr lang="en-US"/>
                  <a:t>,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eddig</a:t>
                </a:r>
                <a:r>
                  <a:rPr lang="en-US"/>
                  <a:t> </a:t>
                </a:r>
                <a:r>
                  <a:rPr lang="en-US" err="1"/>
                  <a:t>tanult</a:t>
                </a:r>
                <a:r>
                  <a:rPr lang="en-US"/>
                  <a:t> </a:t>
                </a:r>
                <a:r>
                  <a:rPr lang="en-US" err="1"/>
                  <a:t>képletet</a:t>
                </a:r>
                <a:r>
                  <a:rPr lang="en-US"/>
                  <a:t> </a:t>
                </a:r>
                <a:r>
                  <a:rPr lang="en-US" err="1"/>
                  <a:t>kiegészítjük</a:t>
                </a:r>
                <a:r>
                  <a:rPr lang="en-US"/>
                  <a:t> </a:t>
                </a:r>
                <a:r>
                  <a:rPr lang="en-US" err="1"/>
                  <a:t>egy</a:t>
                </a:r>
                <a:r>
                  <a:rPr lang="en-US"/>
                  <a:t> (</a:t>
                </a:r>
                <a:r>
                  <a:rPr lang="en-US" err="1"/>
                  <a:t>mondjuk</a:t>
                </a:r>
                <a:r>
                  <a:rPr lang="en-US"/>
                  <a:t> </a:t>
                </a:r>
                <a:r>
                  <a:rPr lang="en-US" err="1"/>
                  <a:t>így</a:t>
                </a:r>
                <a:r>
                  <a:rPr lang="en-US"/>
                  <a:t>) </a:t>
                </a:r>
                <a:r>
                  <a:rPr lang="en-US" i="1"/>
                  <a:t>shadow term</a:t>
                </a:r>
                <a:r>
                  <a:rPr lang="en-US"/>
                  <a:t>-</a:t>
                </a:r>
                <a:r>
                  <a:rPr lang="en-US" err="1"/>
                  <a:t>mel</a:t>
                </a:r>
                <a:r>
                  <a:rPr lang="en-US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#&amp;≥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Ahol</a:t>
                </a:r>
                <a:r>
                  <a:rPr lang="en-US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/>
                  <a:t> a </a:t>
                </a:r>
                <a:r>
                  <a:rPr lang="en-US" err="1"/>
                  <a:t>pont</a:t>
                </a:r>
                <a:r>
                  <a:rPr lang="en-US"/>
                  <a:t> </a:t>
                </a:r>
                <a:r>
                  <a:rPr lang="en-US" err="1"/>
                  <a:t>amiről</a:t>
                </a:r>
                <a:r>
                  <a:rPr lang="en-US"/>
                  <a:t> el </a:t>
                </a:r>
                <a:r>
                  <a:rPr lang="en-US" err="1"/>
                  <a:t>akarjuk</a:t>
                </a:r>
                <a:r>
                  <a:rPr lang="en-US"/>
                  <a:t> </a:t>
                </a:r>
                <a:r>
                  <a:rPr lang="en-US" err="1"/>
                  <a:t>dönteni</a:t>
                </a:r>
                <a:r>
                  <a:rPr lang="en-US"/>
                  <a:t>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árnyékban</a:t>
                </a:r>
                <a:r>
                  <a:rPr lang="en-US"/>
                  <a:t> van-e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ennek</a:t>
                </a:r>
                <a:r>
                  <a:rPr lang="en-US"/>
                  <a:t> a </a:t>
                </a:r>
                <a:r>
                  <a:rPr lang="en-US" err="1"/>
                  <a:t>levetítése</a:t>
                </a:r>
                <a:r>
                  <a:rPr lang="en-US"/>
                  <a:t> a </a:t>
                </a:r>
                <a:r>
                  <a:rPr lang="en-US" err="1"/>
                  <a:t>fény</a:t>
                </a:r>
                <a:r>
                  <a:rPr lang="en-US"/>
                  <a:t> </a:t>
                </a:r>
                <a:r>
                  <a:rPr lang="en-US" i="1"/>
                  <a:t>screen space</a:t>
                </a:r>
                <a:r>
                  <a:rPr lang="en-US"/>
                  <a:t>-</a:t>
                </a:r>
                <a:r>
                  <a:rPr lang="en-US" err="1"/>
                  <a:t>ébe</a:t>
                </a:r>
                <a:r>
                  <a:rPr lang="en-US"/>
                  <a:t> (</a:t>
                </a:r>
                <a:r>
                  <a:rPr lang="en-US" err="1"/>
                  <a:t>ezzel</a:t>
                </a:r>
                <a:r>
                  <a:rPr lang="en-US"/>
                  <a:t> </a:t>
                </a:r>
                <a:r>
                  <a:rPr lang="en-US" err="1"/>
                  <a:t>olvasol</a:t>
                </a:r>
                <a:r>
                  <a:rPr lang="en-US"/>
                  <a:t> </a:t>
                </a:r>
                <a:r>
                  <a:rPr lang="en-US" err="1"/>
                  <a:t>majd</a:t>
                </a:r>
                <a:r>
                  <a:rPr lang="en-US"/>
                  <a:t> a </a:t>
                </a:r>
                <a:r>
                  <a:rPr lang="en-US" i="1"/>
                  <a:t>shadow map</a:t>
                </a:r>
                <a:r>
                  <a:rPr lang="en-US"/>
                  <a:t>-</a:t>
                </a:r>
                <a:r>
                  <a:rPr lang="en-US" err="1"/>
                  <a:t>ből</a:t>
                </a:r>
                <a:r>
                  <a:rPr lang="en-US"/>
                  <a:t>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 </a:t>
                </a:r>
                <a:r>
                  <a:rPr lang="en-US" err="1"/>
                  <a:t>megvilágításkor</a:t>
                </a:r>
                <a:r>
                  <a:rPr lang="en-US"/>
                  <a:t> </a:t>
                </a:r>
                <a:r>
                  <a:rPr lang="en-US" err="1"/>
                  <a:t>kiszámolt</a:t>
                </a:r>
                <a:r>
                  <a:rPr lang="en-US"/>
                  <a:t> </a:t>
                </a:r>
                <a:r>
                  <a:rPr lang="en-US" err="1"/>
                  <a:t>mélységérték</a:t>
                </a:r>
                <a:r>
                  <a:rPr lang="en-US"/>
                  <a:t> (</a:t>
                </a:r>
                <a:r>
                  <a:rPr lang="en-US" err="1"/>
                  <a:t>szintén</a:t>
                </a:r>
                <a:r>
                  <a:rPr lang="en-US"/>
                  <a:t> a </a:t>
                </a:r>
                <a:r>
                  <a:rPr lang="en-US" err="1"/>
                  <a:t>fény</a:t>
                </a:r>
                <a:r>
                  <a:rPr lang="en-US"/>
                  <a:t> </a:t>
                </a:r>
                <a:r>
                  <a:rPr lang="en-US" err="1"/>
                  <a:t>terében</a:t>
                </a:r>
                <a:r>
                  <a:rPr lang="en-US"/>
                  <a:t>!)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 shadow map-</a:t>
                </a:r>
                <a:r>
                  <a:rPr lang="en-US" err="1"/>
                  <a:t>ből</a:t>
                </a:r>
                <a:r>
                  <a:rPr lang="en-US"/>
                  <a:t> </a:t>
                </a:r>
                <a:r>
                  <a:rPr lang="en-US" err="1"/>
                  <a:t>olvasott</a:t>
                </a:r>
                <a:r>
                  <a:rPr lang="en-US"/>
                  <a:t> </a:t>
                </a:r>
                <a:r>
                  <a:rPr lang="en-US" err="1"/>
                  <a:t>érték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err="1"/>
                  <a:t>felületet</a:t>
                </a:r>
                <a:r>
                  <a:rPr lang="en-US"/>
                  <a:t> </a:t>
                </a:r>
                <a:r>
                  <a:rPr lang="en-US" err="1"/>
                  <a:t>elhagyó</a:t>
                </a:r>
                <a:r>
                  <a:rPr lang="en-US"/>
                  <a:t> </a:t>
                </a:r>
                <a:r>
                  <a:rPr lang="en-US" err="1"/>
                  <a:t>luminanciát</a:t>
                </a:r>
                <a:r>
                  <a:rPr lang="en-US"/>
                  <a:t> egyszerűen </a:t>
                </a:r>
                <a:r>
                  <a:rPr lang="en-US" err="1"/>
                  <a:t>beszorozzuk</a:t>
                </a:r>
                <a:r>
                  <a:rPr lang="en-US"/>
                  <a:t> </a:t>
                </a:r>
                <a:r>
                  <a:rPr lang="en-US" err="1"/>
                  <a:t>ezzel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-el</a:t>
                </a:r>
                <a:endParaRPr lang="hu-HU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92E53-C916-4C64-90EB-35FB18AE7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 r="-61" b="-30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27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9923-9015-43C4-AEEB-98D4A275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Hogyan</a:t>
            </a:r>
            <a:r>
              <a:rPr lang="en-US"/>
              <a:t> </a:t>
            </a:r>
            <a:r>
              <a:rPr lang="en-US" err="1"/>
              <a:t>néz</a:t>
            </a:r>
            <a:r>
              <a:rPr lang="en-US"/>
              <a:t> </a:t>
            </a:r>
            <a:r>
              <a:rPr lang="en-US" err="1"/>
              <a:t>ki</a:t>
            </a:r>
            <a:r>
              <a:rPr lang="en-US"/>
              <a:t>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91450-937C-474D-8DDC-5CFE64069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Az</a:t>
            </a:r>
            <a:r>
              <a:rPr lang="en-US"/>
              <a:t> a </a:t>
            </a:r>
            <a:r>
              <a:rPr lang="en-US" err="1"/>
              <a:t>sárgás</a:t>
            </a:r>
            <a:r>
              <a:rPr lang="en-US"/>
              <a:t> </a:t>
            </a:r>
            <a:r>
              <a:rPr lang="en-US" err="1"/>
              <a:t>kép</a:t>
            </a:r>
            <a:r>
              <a:rPr lang="en-US"/>
              <a:t> a </a:t>
            </a:r>
            <a:r>
              <a:rPr lang="en-US" i="1"/>
              <a:t>shadow map</a:t>
            </a:r>
            <a:r>
              <a:rPr lang="en-US"/>
              <a:t> (debug </a:t>
            </a:r>
            <a:r>
              <a:rPr lang="en-US" err="1"/>
              <a:t>célból</a:t>
            </a:r>
            <a:r>
              <a:rPr lang="en-US"/>
              <a:t> </a:t>
            </a:r>
            <a:r>
              <a:rPr lang="en-US" err="1"/>
              <a:t>kirajzolva</a:t>
            </a:r>
            <a:r>
              <a:rPr lang="en-US"/>
              <a:t>); </a:t>
            </a:r>
            <a:r>
              <a:rPr lang="en-US" err="1"/>
              <a:t>szándékosan</a:t>
            </a:r>
            <a:r>
              <a:rPr lang="en-US"/>
              <a:t> </a:t>
            </a:r>
            <a:r>
              <a:rPr lang="en-US" err="1"/>
              <a:t>kis</a:t>
            </a:r>
            <a:r>
              <a:rPr lang="en-US"/>
              <a:t> </a:t>
            </a:r>
            <a:r>
              <a:rPr lang="en-US" err="1"/>
              <a:t>felbontású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Láthatóan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objektumok</a:t>
            </a:r>
            <a:r>
              <a:rPr lang="en-US"/>
              <a:t> </a:t>
            </a:r>
            <a:r>
              <a:rPr lang="en-US" i="1"/>
              <a:t>back face</a:t>
            </a:r>
            <a:r>
              <a:rPr lang="en-US"/>
              <a:t>-</a:t>
            </a:r>
            <a:r>
              <a:rPr lang="en-US" err="1"/>
              <a:t>eit</a:t>
            </a:r>
            <a:r>
              <a:rPr lang="en-US"/>
              <a:t> </a:t>
            </a:r>
            <a:r>
              <a:rPr lang="en-US" err="1"/>
              <a:t>rajzoltam</a:t>
            </a:r>
            <a:r>
              <a:rPr lang="en-US"/>
              <a:t> </a:t>
            </a:r>
            <a:r>
              <a:rPr lang="en-US" err="1"/>
              <a:t>bele</a:t>
            </a:r>
            <a:r>
              <a:rPr lang="en-US"/>
              <a:t> a </a:t>
            </a:r>
            <a:r>
              <a:rPr lang="en-US" i="1"/>
              <a:t>shadow acne</a:t>
            </a:r>
            <a:r>
              <a:rPr lang="en-US"/>
              <a:t> </a:t>
            </a:r>
            <a:r>
              <a:rPr lang="en-US" err="1"/>
              <a:t>elkerüléséhez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b="1" err="1"/>
              <a:t>Első</a:t>
            </a:r>
            <a:r>
              <a:rPr lang="en-US" b="1"/>
              <a:t> </a:t>
            </a:r>
            <a:r>
              <a:rPr lang="en-US" b="1" err="1"/>
              <a:t>feladat</a:t>
            </a:r>
            <a:r>
              <a:rPr lang="en-US"/>
              <a:t>: </a:t>
            </a:r>
            <a:r>
              <a:rPr lang="en-US" err="1"/>
              <a:t>megcsinálni</a:t>
            </a:r>
            <a:r>
              <a:rPr lang="en-US"/>
              <a:t> (</a:t>
            </a:r>
            <a:r>
              <a:rPr lang="en-US" err="1"/>
              <a:t>csak</a:t>
            </a:r>
            <a:r>
              <a:rPr lang="en-US"/>
              <a:t>) a </a:t>
            </a:r>
            <a:r>
              <a:rPr lang="en-US" i="1"/>
              <a:t>shadow map</a:t>
            </a:r>
            <a:r>
              <a:rPr lang="en-US"/>
              <a:t>-et (debug </a:t>
            </a:r>
            <a:r>
              <a:rPr lang="en-US" err="1"/>
              <a:t>mód</a:t>
            </a:r>
            <a:r>
              <a:rPr lang="en-US"/>
              <a:t>: D </a:t>
            </a:r>
            <a:r>
              <a:rPr lang="en-US" err="1"/>
              <a:t>gomb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C4CC0-45CE-4882-AEEF-36B549F2C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52" y="2735094"/>
            <a:ext cx="5804459" cy="25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2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2526-60DB-4ACF-9018-388B2D71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 árnyék implementációja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7BDB9-109F-41E3-B8D6-A211AF73A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Pozíció </a:t>
                </a:r>
                <a:r>
                  <a:rPr lang="en-US" err="1"/>
                  <a:t>beszorozva</a:t>
                </a:r>
                <a:r>
                  <a:rPr lang="en-US"/>
                  <a:t> a </a:t>
                </a:r>
                <a:r>
                  <a:rPr lang="en-US" err="1"/>
                  <a:t>projekciós</a:t>
                </a:r>
                <a:r>
                  <a:rPr lang="en-US"/>
                  <a:t> </a:t>
                </a:r>
                <a:r>
                  <a:rPr lang="en-US" err="1"/>
                  <a:t>mátrixxal</a:t>
                </a:r>
                <a:r>
                  <a:rPr lang="en-US"/>
                  <a:t>: </a:t>
                </a:r>
                <a:r>
                  <a:rPr lang="en-US" i="1"/>
                  <a:t>device coordinates</a:t>
                </a:r>
                <a:r>
                  <a:rPr lang="en-US"/>
                  <a:t> (</a:t>
                </a:r>
                <a:r>
                  <a:rPr lang="en-US" i="1"/>
                  <a:t>DC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Perspective division</a:t>
                </a:r>
                <a:r>
                  <a:rPr lang="en-US"/>
                  <a:t> </a:t>
                </a:r>
                <a:r>
                  <a:rPr lang="en-US" err="1"/>
                  <a:t>után</a:t>
                </a:r>
                <a:r>
                  <a:rPr lang="en-US"/>
                  <a:t>: </a:t>
                </a:r>
                <a:r>
                  <a:rPr lang="en-US" i="1"/>
                  <a:t>normalized device coordinates</a:t>
                </a:r>
                <a:r>
                  <a:rPr lang="en-US"/>
                  <a:t> (</a:t>
                </a:r>
                <a:r>
                  <a:rPr lang="en-US" i="1"/>
                  <a:t>NDC</a:t>
                </a:r>
                <a:r>
                  <a:rPr lang="en-US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[−1, 1]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Ennek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első</a:t>
                </a:r>
                <a:r>
                  <a:rPr lang="en-US"/>
                  <a:t> </a:t>
                </a:r>
                <a:r>
                  <a:rPr lang="en-US" err="1"/>
                  <a:t>két</a:t>
                </a:r>
                <a:r>
                  <a:rPr lang="en-US"/>
                  <a:t> </a:t>
                </a:r>
                <a:r>
                  <a:rPr lang="en-US" err="1"/>
                  <a:t>tagja</a:t>
                </a: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/>
                  <a:t>) </a:t>
                </a:r>
                <a:r>
                  <a:rPr lang="en-US" err="1"/>
                  <a:t>vidáman</a:t>
                </a:r>
                <a:r>
                  <a:rPr lang="en-US"/>
                  <a:t> </a:t>
                </a:r>
                <a:r>
                  <a:rPr lang="en-US" err="1"/>
                  <a:t>átpakolható</a:t>
                </a:r>
                <a:r>
                  <a:rPr lang="en-US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[0, 1]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</a:t>
                </a:r>
                <a:r>
                  <a:rPr lang="en-US" err="1"/>
                  <a:t>intervallumba</a:t>
                </a:r>
                <a:r>
                  <a:rPr lang="en-US"/>
                  <a:t>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…</a:t>
                </a:r>
                <a:r>
                  <a:rPr lang="en-US" err="1"/>
                  <a:t>azaz</a:t>
                </a:r>
                <a:r>
                  <a:rPr lang="en-US"/>
                  <a:t> </a:t>
                </a:r>
                <a:r>
                  <a:rPr lang="en-US" err="1"/>
                  <a:t>használható</a:t>
                </a:r>
                <a:r>
                  <a:rPr lang="en-US"/>
                  <a:t> </a:t>
                </a:r>
                <a:r>
                  <a:rPr lang="en-US" err="1"/>
                  <a:t>textúra</a:t>
                </a:r>
                <a:r>
                  <a:rPr lang="en-US"/>
                  <a:t> </a:t>
                </a:r>
                <a:r>
                  <a:rPr lang="en-US" err="1"/>
                  <a:t>címzésre</a:t>
                </a:r>
                <a:r>
                  <a:rPr lang="en-US"/>
                  <a:t>. Ez a projektív textúrázás.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Nem </a:t>
                </a:r>
                <a:r>
                  <a:rPr lang="en-US" err="1"/>
                  <a:t>túl</a:t>
                </a:r>
                <a:r>
                  <a:rPr lang="en-US"/>
                  <a:t> </a:t>
                </a:r>
                <a:r>
                  <a:rPr lang="en-US" err="1"/>
                  <a:t>meglepő</a:t>
                </a:r>
                <a:r>
                  <a:rPr lang="en-US"/>
                  <a:t>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árnyék</a:t>
                </a:r>
                <a:r>
                  <a:rPr lang="en-US"/>
                  <a:t> megvalósításához is </a:t>
                </a:r>
                <a:r>
                  <a:rPr lang="en-US" err="1"/>
                  <a:t>ezt</a:t>
                </a:r>
                <a:r>
                  <a:rPr lang="en-US"/>
                  <a:t> </a:t>
                </a:r>
                <a:r>
                  <a:rPr lang="en-US" err="1"/>
                  <a:t>fogjuk</a:t>
                </a:r>
                <a:r>
                  <a:rPr lang="en-US"/>
                  <a:t> </a:t>
                </a:r>
                <a:r>
                  <a:rPr lang="en-US" err="1"/>
                  <a:t>használni</a:t>
                </a:r>
                <a:r>
                  <a:rPr lang="en-US"/>
                  <a:t>; a </a:t>
                </a:r>
                <a:r>
                  <a:rPr lang="en-US" i="1"/>
                  <a:t>shadow map</a:t>
                </a:r>
                <a:r>
                  <a:rPr lang="en-US"/>
                  <a:t>-et a </a:t>
                </a:r>
                <a:r>
                  <a:rPr lang="en-US" err="1"/>
                  <a:t>fény</a:t>
                </a:r>
                <a:r>
                  <a:rPr lang="en-US"/>
                  <a:t> </a:t>
                </a:r>
                <a:r>
                  <a:rPr lang="en-US" err="1"/>
                  <a:t>irányából</a:t>
                </a:r>
                <a:r>
                  <a:rPr lang="en-US"/>
                  <a:t> rávetítve a </a:t>
                </a:r>
                <a:r>
                  <a:rPr lang="en-US" err="1"/>
                  <a:t>jelenetre</a:t>
                </a:r>
                <a:r>
                  <a:rPr lang="en-US"/>
                  <a:t>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…</a:t>
                </a:r>
                <a:r>
                  <a:rPr lang="en-US" err="1"/>
                  <a:t>és</a:t>
                </a:r>
                <a:r>
                  <a:rPr lang="en-US"/>
                  <a:t> alkalmazva a </a:t>
                </a:r>
                <a:r>
                  <a:rPr lang="en-US" err="1"/>
                  <a:t>fenti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függvényt</a:t>
                </a:r>
                <a:r>
                  <a:rPr lang="en-US"/>
                  <a:t>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err="1"/>
                  <a:t>Fontos</a:t>
                </a:r>
                <a:r>
                  <a:rPr lang="en-US"/>
                  <a:t>: </a:t>
                </a:r>
                <a:r>
                  <a:rPr lang="en-US" err="1"/>
                  <a:t>ugyanúgy</a:t>
                </a:r>
                <a:r>
                  <a:rPr lang="en-US"/>
                  <a:t> </a:t>
                </a:r>
                <a:r>
                  <a:rPr lang="en-US" err="1"/>
                  <a:t>számolj</a:t>
                </a:r>
                <a:r>
                  <a:rPr lang="en-US"/>
                  <a:t> </a:t>
                </a:r>
                <a:r>
                  <a:rPr lang="en-US" err="1"/>
                  <a:t>mindkét</a:t>
                </a:r>
                <a:r>
                  <a:rPr lang="en-US"/>
                  <a:t> </a:t>
                </a:r>
                <a:r>
                  <a:rPr lang="en-US" err="1"/>
                  <a:t>esetben</a:t>
                </a:r>
                <a:r>
                  <a:rPr lang="en-US"/>
                  <a:t>! (</a:t>
                </a:r>
                <a:r>
                  <a:rPr lang="en-US" i="1"/>
                  <a:t>shadow map</a:t>
                </a:r>
                <a:r>
                  <a:rPr lang="en-US"/>
                  <a:t> előállítás &amp; árnyékszámítás)</a:t>
                </a:r>
                <a:endParaRPr lang="hu-HU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7BDB9-109F-41E3-B8D6-A211AF73A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9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423D-97B3-467C-B145-061337E1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 </a:t>
            </a:r>
            <a:r>
              <a:rPr lang="en-US" err="1"/>
              <a:t>történik</a:t>
            </a:r>
            <a:r>
              <a:rPr lang="en-US"/>
              <a:t> </a:t>
            </a:r>
            <a:r>
              <a:rPr lang="en-US" err="1"/>
              <a:t>megvilágításkor</a:t>
            </a:r>
            <a:r>
              <a:rPr lang="en-US"/>
              <a:t>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0E96-9C10-4680-956C-213F31AB9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err="1"/>
              <a:t>precízióhiányból</a:t>
            </a:r>
            <a:r>
              <a:rPr lang="en-US"/>
              <a:t> </a:t>
            </a:r>
            <a:r>
              <a:rPr lang="en-US" err="1"/>
              <a:t>adódó</a:t>
            </a:r>
            <a:r>
              <a:rPr lang="en-US"/>
              <a:t> </a:t>
            </a:r>
            <a:r>
              <a:rPr lang="en-US" i="1"/>
              <a:t>artifact</a:t>
            </a:r>
            <a:r>
              <a:rPr lang="en-US"/>
              <a:t>-</a:t>
            </a:r>
            <a:r>
              <a:rPr lang="en-US" err="1"/>
              <a:t>okat</a:t>
            </a:r>
            <a:r>
              <a:rPr lang="en-US"/>
              <a:t> </a:t>
            </a:r>
            <a:r>
              <a:rPr lang="en-US" err="1"/>
              <a:t>egyelőre</a:t>
            </a:r>
            <a:r>
              <a:rPr lang="en-US"/>
              <a:t> </a:t>
            </a:r>
            <a:r>
              <a:rPr lang="en-US" err="1"/>
              <a:t>felejtsük</a:t>
            </a:r>
            <a:r>
              <a:rPr lang="en-US"/>
              <a:t> el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CB141-5EA6-414C-BA18-4FDB8520C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302206"/>
            <a:ext cx="7316221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0C12-918E-4C2B-B8E4-88BC0EDC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Problémák</a:t>
            </a:r>
            <a:r>
              <a:rPr lang="en-US"/>
              <a:t>…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1374E-2B2D-4BC9-A225-54B6E84B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err="1"/>
              <a:t>kép</a:t>
            </a:r>
            <a:r>
              <a:rPr lang="en-US"/>
              <a:t> </a:t>
            </a:r>
            <a:r>
              <a:rPr lang="en-US" err="1"/>
              <a:t>alapján</a:t>
            </a:r>
            <a:r>
              <a:rPr lang="en-US"/>
              <a:t> </a:t>
            </a:r>
            <a:r>
              <a:rPr lang="en-US" err="1"/>
              <a:t>érthető</a:t>
            </a:r>
            <a:r>
              <a:rPr lang="en-US"/>
              <a:t>, </a:t>
            </a:r>
            <a:r>
              <a:rPr lang="en-US" err="1"/>
              <a:t>hogy</a:t>
            </a:r>
            <a:r>
              <a:rPr lang="en-US"/>
              <a:t> </a:t>
            </a:r>
            <a:r>
              <a:rPr lang="en-US" err="1"/>
              <a:t>miért</a:t>
            </a:r>
            <a:r>
              <a:rPr lang="en-US"/>
              <a:t> </a:t>
            </a:r>
            <a:r>
              <a:rPr lang="en-US" err="1"/>
              <a:t>kell</a:t>
            </a:r>
            <a:r>
              <a:rPr lang="en-US"/>
              <a:t> </a:t>
            </a:r>
            <a:r>
              <a:rPr lang="en-US" u="sng" err="1"/>
              <a:t>pontosan</a:t>
            </a:r>
            <a:r>
              <a:rPr lang="en-US" u="sng"/>
              <a:t> </a:t>
            </a:r>
            <a:r>
              <a:rPr lang="en-US" u="sng" err="1"/>
              <a:t>ugyanúgy</a:t>
            </a:r>
            <a:r>
              <a:rPr lang="en-US"/>
              <a:t> </a:t>
            </a:r>
            <a:r>
              <a:rPr lang="en-US" err="1"/>
              <a:t>számolni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De </a:t>
            </a:r>
            <a:r>
              <a:rPr lang="en-US" err="1"/>
              <a:t>ez</a:t>
            </a:r>
            <a:r>
              <a:rPr lang="en-US"/>
              <a:t> </a:t>
            </a:r>
            <a:r>
              <a:rPr lang="en-US" err="1"/>
              <a:t>sajnos</a:t>
            </a:r>
            <a:r>
              <a:rPr lang="en-US"/>
              <a:t> </a:t>
            </a:r>
            <a:r>
              <a:rPr lang="en-US" err="1"/>
              <a:t>nem</a:t>
            </a:r>
            <a:r>
              <a:rPr lang="en-US"/>
              <a:t> </a:t>
            </a:r>
            <a:r>
              <a:rPr lang="en-US" err="1"/>
              <a:t>ment</a:t>
            </a:r>
            <a:r>
              <a:rPr lang="en-US"/>
              <a:t> meg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ún</a:t>
            </a:r>
            <a:r>
              <a:rPr lang="en-US"/>
              <a:t>. </a:t>
            </a:r>
            <a:r>
              <a:rPr lang="en-US" i="1"/>
              <a:t>shadow acne</a:t>
            </a:r>
            <a:r>
              <a:rPr lang="en-US"/>
              <a:t>-</a:t>
            </a:r>
            <a:r>
              <a:rPr lang="en-US" err="1"/>
              <a:t>tól</a:t>
            </a:r>
            <a:r>
              <a:rPr lang="en-US"/>
              <a:t> (</a:t>
            </a:r>
            <a:r>
              <a:rPr lang="en-US" err="1"/>
              <a:t>önmagával</a:t>
            </a:r>
            <a:r>
              <a:rPr lang="en-US"/>
              <a:t> </a:t>
            </a:r>
            <a:r>
              <a:rPr lang="en-US" i="1" err="1"/>
              <a:t>zfight-</a:t>
            </a:r>
            <a:r>
              <a:rPr lang="en-US" err="1"/>
              <a:t>ol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objektum)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Univerzális</a:t>
            </a:r>
            <a:r>
              <a:rPr lang="en-US"/>
              <a:t> </a:t>
            </a:r>
            <a:r>
              <a:rPr lang="en-US" err="1"/>
              <a:t>megoldás</a:t>
            </a:r>
            <a:r>
              <a:rPr lang="en-US"/>
              <a:t> </a:t>
            </a:r>
            <a:r>
              <a:rPr lang="en-US" err="1"/>
              <a:t>nincs</a:t>
            </a:r>
            <a:r>
              <a:rPr lang="en-US"/>
              <a:t>, de </a:t>
            </a:r>
            <a:r>
              <a:rPr lang="en-US" err="1"/>
              <a:t>fejlettebb</a:t>
            </a:r>
            <a:r>
              <a:rPr lang="en-US"/>
              <a:t> </a:t>
            </a:r>
            <a:r>
              <a:rPr lang="en-US" err="1"/>
              <a:t>módszerek</a:t>
            </a:r>
            <a:r>
              <a:rPr lang="en-US"/>
              <a:t> </a:t>
            </a:r>
            <a:r>
              <a:rPr lang="en-US" err="1"/>
              <a:t>automatikusan</a:t>
            </a:r>
            <a:r>
              <a:rPr lang="en-US"/>
              <a:t> </a:t>
            </a:r>
            <a:r>
              <a:rPr lang="en-US" err="1"/>
              <a:t>kiszűrik</a:t>
            </a:r>
            <a:r>
              <a:rPr lang="en-US"/>
              <a:t> (</a:t>
            </a:r>
            <a:r>
              <a:rPr lang="en-US" err="1"/>
              <a:t>itt</a:t>
            </a:r>
            <a:r>
              <a:rPr lang="en-US"/>
              <a:t> </a:t>
            </a:r>
            <a:r>
              <a:rPr lang="en-US" err="1"/>
              <a:t>csak</a:t>
            </a:r>
            <a:r>
              <a:rPr lang="en-US"/>
              <a:t> </a:t>
            </a:r>
            <a:r>
              <a:rPr lang="en-US" err="1"/>
              <a:t>egyet</a:t>
            </a:r>
            <a:r>
              <a:rPr lang="en-US"/>
              <a:t> </a:t>
            </a:r>
            <a:r>
              <a:rPr lang="en-US" err="1"/>
              <a:t>fogok</a:t>
            </a:r>
            <a:r>
              <a:rPr lang="en-US"/>
              <a:t> </a:t>
            </a:r>
            <a:r>
              <a:rPr lang="en-US" err="1"/>
              <a:t>majd</a:t>
            </a:r>
            <a:r>
              <a:rPr lang="en-US"/>
              <a:t> </a:t>
            </a:r>
            <a:r>
              <a:rPr lang="en-US" err="1"/>
              <a:t>megemlíteni</a:t>
            </a:r>
            <a:r>
              <a:rPr lang="en-US"/>
              <a:t>, a </a:t>
            </a:r>
            <a:r>
              <a:rPr lang="en-US" i="1"/>
              <a:t>variance shadow mapping</a:t>
            </a:r>
            <a:r>
              <a:rPr lang="en-US"/>
              <a:t>-et)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Ajánlott</a:t>
            </a:r>
            <a:r>
              <a:rPr lang="en-US"/>
              <a:t> </a:t>
            </a:r>
            <a:r>
              <a:rPr lang="en-US" err="1"/>
              <a:t>irodalmak</a:t>
            </a:r>
            <a:r>
              <a:rPr lang="en-US"/>
              <a:t>: </a:t>
            </a:r>
            <a:r>
              <a:rPr lang="en-US" err="1">
                <a:hlinkClick r:id="rId2"/>
              </a:rPr>
              <a:t>egyik</a:t>
            </a:r>
            <a:r>
              <a:rPr lang="en-US"/>
              <a:t>, </a:t>
            </a:r>
            <a:r>
              <a:rPr lang="en-US" err="1">
                <a:hlinkClick r:id="rId3"/>
              </a:rPr>
              <a:t>másik</a:t>
            </a:r>
            <a:r>
              <a:rPr lang="en-US"/>
              <a:t>, </a:t>
            </a:r>
            <a:r>
              <a:rPr lang="en-US" err="1">
                <a:hlinkClick r:id="rId4"/>
              </a:rPr>
              <a:t>harmadik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8274D-C92C-4021-9CF1-41A8980F0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14360"/>
            <a:ext cx="6773220" cy="18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2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405E-3C0C-4AEB-BE55-C3775025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err="1"/>
              <a:t>és</a:t>
            </a:r>
            <a:r>
              <a:rPr lang="en-US"/>
              <a:t> a perspective aliasing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00F7-6DBB-402F-A3CF-803F58054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err="1"/>
              <a:t>projektív</a:t>
            </a:r>
            <a:r>
              <a:rPr lang="en-US"/>
              <a:t> </a:t>
            </a:r>
            <a:r>
              <a:rPr lang="en-US" err="1"/>
              <a:t>textúrázás</a:t>
            </a:r>
            <a:r>
              <a:rPr lang="en-US"/>
              <a:t> </a:t>
            </a:r>
            <a:r>
              <a:rPr lang="en-US" err="1"/>
              <a:t>miatt</a:t>
            </a:r>
            <a:r>
              <a:rPr lang="en-US"/>
              <a:t> a </a:t>
            </a:r>
            <a:r>
              <a:rPr lang="en-US" i="1"/>
              <a:t>shadow map</a:t>
            </a:r>
            <a:r>
              <a:rPr lang="en-US"/>
              <a:t> “</a:t>
            </a:r>
            <a:r>
              <a:rPr lang="en-US" err="1"/>
              <a:t>szétterül</a:t>
            </a:r>
            <a:r>
              <a:rPr lang="en-US"/>
              <a:t>” a </a:t>
            </a:r>
            <a:r>
              <a:rPr lang="en-US" err="1"/>
              <a:t>jeleneten</a:t>
            </a:r>
            <a:r>
              <a:rPr lang="en-US"/>
              <a:t>, </a:t>
            </a:r>
            <a:r>
              <a:rPr lang="en-US" err="1"/>
              <a:t>azaz</a:t>
            </a:r>
            <a:r>
              <a:rPr lang="en-US"/>
              <a:t> </a:t>
            </a:r>
            <a:r>
              <a:rPr lang="en-US" err="1"/>
              <a:t>egy</a:t>
            </a:r>
            <a:r>
              <a:rPr lang="en-US"/>
              <a:t> </a:t>
            </a:r>
            <a:r>
              <a:rPr lang="en-US" err="1"/>
              <a:t>konkrét</a:t>
            </a:r>
            <a:r>
              <a:rPr lang="en-US"/>
              <a:t> </a:t>
            </a:r>
            <a:r>
              <a:rPr lang="en-US" i="1"/>
              <a:t>shadow map </a:t>
            </a:r>
            <a:r>
              <a:rPr lang="en-US" i="1" err="1"/>
              <a:t>texel</a:t>
            </a:r>
            <a:r>
              <a:rPr lang="en-US" err="1"/>
              <a:t>-hez</a:t>
            </a:r>
            <a:r>
              <a:rPr lang="en-US"/>
              <a:t> </a:t>
            </a:r>
            <a:r>
              <a:rPr lang="en-US" err="1"/>
              <a:t>sok</a:t>
            </a:r>
            <a:r>
              <a:rPr lang="en-US"/>
              <a:t> </a:t>
            </a:r>
            <a:r>
              <a:rPr lang="en-US" err="1"/>
              <a:t>képernyőpixel</a:t>
            </a:r>
            <a:r>
              <a:rPr lang="en-US"/>
              <a:t> </a:t>
            </a:r>
            <a:r>
              <a:rPr lang="en-US" err="1"/>
              <a:t>tartozik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Összehasonlítás</a:t>
            </a:r>
            <a:r>
              <a:rPr lang="en-US"/>
              <a:t> (</a:t>
            </a:r>
            <a:r>
              <a:rPr lang="en-US" err="1"/>
              <a:t>szándékosan</a:t>
            </a:r>
            <a:r>
              <a:rPr lang="en-US"/>
              <a:t> </a:t>
            </a:r>
            <a:r>
              <a:rPr lang="en-US" err="1"/>
              <a:t>alacsony</a:t>
            </a:r>
            <a:r>
              <a:rPr lang="en-US"/>
              <a:t> </a:t>
            </a:r>
            <a:r>
              <a:rPr lang="en-US" i="1"/>
              <a:t>SM</a:t>
            </a:r>
            <a:r>
              <a:rPr lang="en-US"/>
              <a:t> </a:t>
            </a:r>
            <a:r>
              <a:rPr lang="en-US" err="1"/>
              <a:t>felbontással</a:t>
            </a:r>
            <a:r>
              <a:rPr lang="en-US"/>
              <a:t>):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Utóbbi</a:t>
            </a:r>
            <a:r>
              <a:rPr lang="en-US"/>
              <a:t> két módszert </a:t>
            </a:r>
            <a:r>
              <a:rPr lang="en-US" err="1"/>
              <a:t>tekintem</a:t>
            </a:r>
            <a:r>
              <a:rPr lang="en-US"/>
              <a:t> </a:t>
            </a:r>
            <a:r>
              <a:rPr lang="en-US" err="1"/>
              <a:t>át</a:t>
            </a:r>
            <a:r>
              <a:rPr lang="en-US"/>
              <a:t> </a:t>
            </a:r>
            <a:r>
              <a:rPr lang="en-US" err="1"/>
              <a:t>először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8D936-C86D-4002-8CD6-2013EB549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84" y="3200400"/>
            <a:ext cx="757343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4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4119-26D8-4C36-ABEA-F4F10C8E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Percentage Closer Filtering (PCF)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F5C0D-0210-4F7A-BDF4-51996D182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err="1"/>
                  <a:t>rossz</a:t>
                </a:r>
                <a:r>
                  <a:rPr lang="en-US"/>
                  <a:t> </a:t>
                </a:r>
                <a:r>
                  <a:rPr lang="en-US" err="1"/>
                  <a:t>ötlet</a:t>
                </a:r>
                <a:r>
                  <a:rPr lang="en-US"/>
                  <a:t>, </a:t>
                </a:r>
                <a:r>
                  <a:rPr lang="en-US" err="1"/>
                  <a:t>amit</a:t>
                </a:r>
                <a:r>
                  <a:rPr lang="en-US"/>
                  <a:t> </a:t>
                </a:r>
                <a:r>
                  <a:rPr lang="en-US" err="1"/>
                  <a:t>szinte</a:t>
                </a:r>
                <a:r>
                  <a:rPr lang="en-US"/>
                  <a:t> </a:t>
                </a:r>
                <a:r>
                  <a:rPr lang="en-US" err="1"/>
                  <a:t>mindenki</a:t>
                </a:r>
                <a:r>
                  <a:rPr lang="en-US"/>
                  <a:t> </a:t>
                </a:r>
                <a:r>
                  <a:rPr lang="en-US" err="1"/>
                  <a:t>elkövet</a:t>
                </a:r>
                <a:r>
                  <a:rPr lang="en-US"/>
                  <a:t>: </a:t>
                </a:r>
                <a:r>
                  <a:rPr lang="en-US" err="1"/>
                  <a:t>megblurozza</a:t>
                </a:r>
                <a:r>
                  <a:rPr lang="en-US"/>
                  <a:t> a </a:t>
                </a:r>
                <a:r>
                  <a:rPr lang="en-US" i="1"/>
                  <a:t>shadow map</a:t>
                </a:r>
                <a:r>
                  <a:rPr lang="en-US"/>
                  <a:t>-et…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…de </a:t>
                </a:r>
                <a:r>
                  <a:rPr lang="en-US" err="1"/>
                  <a:t>ennek</a:t>
                </a:r>
                <a:r>
                  <a:rPr lang="en-US"/>
                  <a:t> mi is </a:t>
                </a:r>
                <a:r>
                  <a:rPr lang="en-US" err="1"/>
                  <a:t>lesz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eredménye</a:t>
                </a:r>
                <a:r>
                  <a:rPr lang="en-US"/>
                  <a:t>? </a:t>
                </a:r>
                <a:r>
                  <a:rPr lang="en-US" i="1"/>
                  <a:t>(tipp: </a:t>
                </a:r>
                <a:r>
                  <a:rPr lang="en-US" i="1" err="1"/>
                  <a:t>marhaság</a:t>
                </a:r>
                <a:r>
                  <a:rPr lang="en-US" i="1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Átlagolást</a:t>
                </a:r>
                <a:r>
                  <a:rPr lang="en-US"/>
                  <a:t> </a:t>
                </a:r>
                <a:r>
                  <a:rPr lang="en-US" err="1"/>
                  <a:t>csak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-re </a:t>
                </a:r>
                <a:r>
                  <a:rPr lang="en-US" err="1"/>
                  <a:t>alkalmazhatsz</a:t>
                </a:r>
                <a:r>
                  <a:rPr lang="en-US"/>
                  <a:t>! (</a:t>
                </a:r>
                <a:r>
                  <a:rPr lang="en-US" err="1"/>
                  <a:t>tehát</a:t>
                </a:r>
                <a:r>
                  <a:rPr lang="en-US"/>
                  <a:t> </a:t>
                </a:r>
                <a:r>
                  <a:rPr lang="en-US" err="1"/>
                  <a:t>annyiszor</a:t>
                </a:r>
                <a:r>
                  <a:rPr lang="en-US"/>
                  <a:t> </a:t>
                </a:r>
                <a:r>
                  <a:rPr lang="en-US" err="1"/>
                  <a:t>kell</a:t>
                </a:r>
                <a:r>
                  <a:rPr lang="en-US"/>
                  <a:t> </a:t>
                </a:r>
                <a:r>
                  <a:rPr lang="en-US" err="1"/>
                  <a:t>kiértékelni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Régen</a:t>
                </a:r>
                <a:r>
                  <a:rPr lang="en-US"/>
                  <a:t> </a:t>
                </a:r>
                <a:r>
                  <a:rPr lang="en-US" err="1"/>
                  <a:t>ez</a:t>
                </a:r>
                <a:r>
                  <a:rPr lang="en-US"/>
                  <a:t> </a:t>
                </a:r>
                <a:r>
                  <a:rPr lang="en-US" err="1"/>
                  <a:t>nagyon</a:t>
                </a:r>
                <a:r>
                  <a:rPr lang="en-US"/>
                  <a:t> </a:t>
                </a:r>
                <a:r>
                  <a:rPr lang="en-US" err="1"/>
                  <a:t>költséges</a:t>
                </a:r>
                <a:r>
                  <a:rPr lang="en-US"/>
                  <a:t> volt. Modern </a:t>
                </a:r>
                <a:r>
                  <a:rPr lang="en-US" err="1"/>
                  <a:t>hardvereken</a:t>
                </a:r>
                <a:r>
                  <a:rPr lang="en-US"/>
                  <a:t> </a:t>
                </a:r>
                <a:r>
                  <a:rPr lang="en-US" err="1"/>
                  <a:t>létezik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ún</a:t>
                </a:r>
                <a:r>
                  <a:rPr lang="en-US"/>
                  <a:t>. </a:t>
                </a:r>
                <a:r>
                  <a:rPr lang="en-US" i="1"/>
                  <a:t>texture pre-fetch cache</a:t>
                </a:r>
                <a:r>
                  <a:rPr lang="en-US"/>
                  <a:t>; </a:t>
                </a:r>
                <a:r>
                  <a:rPr lang="en-US" err="1"/>
                  <a:t>amíg</a:t>
                </a:r>
                <a:r>
                  <a:rPr lang="en-US"/>
                  <a:t> </a:t>
                </a:r>
                <a:r>
                  <a:rPr lang="en-US" err="1"/>
                  <a:t>ebből</a:t>
                </a:r>
                <a:r>
                  <a:rPr lang="en-US"/>
                  <a:t> </a:t>
                </a:r>
                <a:r>
                  <a:rPr lang="en-US" err="1"/>
                  <a:t>nem</a:t>
                </a:r>
                <a:r>
                  <a:rPr lang="en-US"/>
                  <a:t> </a:t>
                </a:r>
                <a:r>
                  <a:rPr lang="en-US" err="1"/>
                  <a:t>címzel</a:t>
                </a:r>
                <a:r>
                  <a:rPr lang="en-US"/>
                  <a:t> </a:t>
                </a:r>
                <a:r>
                  <a:rPr lang="en-US" err="1"/>
                  <a:t>ki</a:t>
                </a:r>
                <a:r>
                  <a:rPr lang="en-US"/>
                  <a:t>, </a:t>
                </a:r>
                <a:r>
                  <a:rPr lang="en-US" err="1"/>
                  <a:t>addig</a:t>
                </a:r>
                <a:r>
                  <a:rPr lang="en-US"/>
                  <a:t> a </a:t>
                </a:r>
                <a:r>
                  <a:rPr lang="en-US" err="1"/>
                  <a:t>textúra</a:t>
                </a:r>
                <a:r>
                  <a:rPr lang="en-US"/>
                  <a:t> </a:t>
                </a:r>
                <a:r>
                  <a:rPr lang="en-US" err="1"/>
                  <a:t>olvasások</a:t>
                </a:r>
                <a:r>
                  <a:rPr lang="en-US"/>
                  <a:t> </a:t>
                </a:r>
                <a:r>
                  <a:rPr lang="en-US" err="1"/>
                  <a:t>gyorsak</a:t>
                </a:r>
                <a:r>
                  <a:rPr lang="en-US"/>
                  <a:t> (</a:t>
                </a:r>
                <a:r>
                  <a:rPr lang="en-US" err="1"/>
                  <a:t>akár</a:t>
                </a:r>
                <a:r>
                  <a:rPr lang="en-US"/>
                  <a:t> 8x8-ig is </a:t>
                </a:r>
                <a:r>
                  <a:rPr lang="en-US" err="1"/>
                  <a:t>elmehetsz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De </a:t>
                </a:r>
                <a:r>
                  <a:rPr lang="en-US" err="1"/>
                  <a:t>sajnos</a:t>
                </a:r>
                <a:r>
                  <a:rPr lang="en-US"/>
                  <a:t> a </a:t>
                </a:r>
                <a:r>
                  <a:rPr lang="en-US" err="1"/>
                  <a:t>jelenet</a:t>
                </a:r>
                <a:r>
                  <a:rPr lang="en-US"/>
                  <a:t> </a:t>
                </a:r>
                <a:r>
                  <a:rPr lang="en-US" err="1"/>
                  <a:t>mérete</a:t>
                </a:r>
                <a:r>
                  <a:rPr lang="en-US"/>
                  <a:t> </a:t>
                </a:r>
                <a:r>
                  <a:rPr lang="en-US" err="1"/>
                  <a:t>befolyásolja</a:t>
                </a:r>
                <a:r>
                  <a:rPr lang="en-US"/>
                  <a:t> a minőséget, tipikusan </a:t>
                </a:r>
                <a:r>
                  <a:rPr lang="en-US" i="1"/>
                  <a:t>open environment</a:t>
                </a:r>
                <a:r>
                  <a:rPr lang="en-US"/>
                  <a:t> </a:t>
                </a:r>
                <a:r>
                  <a:rPr lang="en-US" err="1"/>
                  <a:t>játékokban</a:t>
                </a:r>
                <a:r>
                  <a:rPr lang="en-US"/>
                  <a:t>, mint a </a:t>
                </a:r>
                <a:r>
                  <a:rPr lang="en-US" i="1" err="1"/>
                  <a:t>Crysis</a:t>
                </a:r>
                <a:r>
                  <a:rPr lang="en-US"/>
                  <a:t> (2007) </a:t>
                </a:r>
                <a:r>
                  <a:rPr lang="en-US" i="1"/>
                  <a:t>(megj.: de erre inkább ún. splitting módszereket használnak, pl. CSM)</a:t>
                </a:r>
                <a:endParaRPr lang="hu-HU" i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F5C0D-0210-4F7A-BDF4-51996D182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 r="-151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415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2816</TotalTime>
  <Words>1097</Words>
  <Application>Microsoft Office PowerPoint</Application>
  <PresentationFormat>Widescreen</PresentationFormat>
  <Paragraphs>133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Cambria Math</vt:lpstr>
      <vt:lpstr>Consolas</vt:lpstr>
      <vt:lpstr>Wingdings</vt:lpstr>
      <vt:lpstr>Retrospect</vt:lpstr>
      <vt:lpstr>Shadow Mapping</vt:lpstr>
      <vt:lpstr>Árnyék gyorstalpaló</vt:lpstr>
      <vt:lpstr>Kép alapú árnyék</vt:lpstr>
      <vt:lpstr>Hogyan néz ki?</vt:lpstr>
      <vt:lpstr>Az árnyék implementációja</vt:lpstr>
      <vt:lpstr>Mi történik megvilágításkor?</vt:lpstr>
      <vt:lpstr>Problémák…</vt:lpstr>
      <vt:lpstr>…és a perspective aliasing</vt:lpstr>
      <vt:lpstr>Percentage Closer Filtering (PCF)</vt:lpstr>
      <vt:lpstr>Irregular PCF</vt:lpstr>
      <vt:lpstr>Példa: irregular PCF (Crysis)</vt:lpstr>
      <vt:lpstr>Példa: irregular PCF (Crysis)</vt:lpstr>
      <vt:lpstr>Irregular PCF példakód (zanzásítva)</vt:lpstr>
      <vt:lpstr>Variance shadow mapping</vt:lpstr>
      <vt:lpstr>Na jó, de…</vt:lpstr>
      <vt:lpstr>Példa: variance shadow (Crysis)</vt:lpstr>
      <vt:lpstr>Melyiket használjam?</vt:lpstr>
      <vt:lpstr>A feladatok megoldása (variance shadow)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 Based Rendering</dc:title>
  <dc:creator>Szennai, Istvan</dc:creator>
  <cp:lastModifiedBy>Szennai, Istvan</cp:lastModifiedBy>
  <cp:revision>840</cp:revision>
  <cp:lastPrinted>2018-03-19T11:08:22Z</cp:lastPrinted>
  <dcterms:created xsi:type="dcterms:W3CDTF">2018-02-19T12:40:58Z</dcterms:created>
  <dcterms:modified xsi:type="dcterms:W3CDTF">2018-05-04T15:34:02Z</dcterms:modified>
</cp:coreProperties>
</file>